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94" r:id="rId4"/>
    <p:sldId id="273" r:id="rId5"/>
    <p:sldId id="263" r:id="rId6"/>
    <p:sldId id="262" r:id="rId7"/>
    <p:sldId id="276" r:id="rId8"/>
    <p:sldId id="259" r:id="rId9"/>
    <p:sldId id="260" r:id="rId10"/>
    <p:sldId id="257" r:id="rId11"/>
    <p:sldId id="287" r:id="rId12"/>
    <p:sldId id="295" r:id="rId13"/>
    <p:sldId id="29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5E4C-2F1A-4311-AD0C-ECF9999A66A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C3DA-9559-4CFD-B005-7BCA4AFD3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ED1-3BFE-4F73-BAD3-08C435914E76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10F7C-591F-4C69-A994-87AF95780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2743-2A88-4CC6-878E-6F229D2142F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CE3A-FE0F-4671-87D4-0FE886315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6F57-4A7C-4A3F-B690-AA198D116F05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FF536-33FD-4431-95B8-8A5FBC18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79DCB-71D2-43B8-832A-0E66233C5D7F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502D-0C8D-49AF-AF6E-3141339A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1735-5277-442B-BB3D-A0FC79749EF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0D2A-549D-45EC-B132-C4158CC75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E056-2121-4815-9A56-4EA2418DB4B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5CF6C-BD65-4DA1-9AF9-F187BD16C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B081-CFCD-461E-B4C4-0D777A0CD3C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9F8A-7768-4B2D-8D8E-A3217138F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C568-49D3-4AB0-B3C0-DF42D000408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F0CB8-5F8D-4B33-8CCB-5CC39A41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C24D-B5A7-4349-A778-12609C07316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E5AF-E820-4E9E-9346-6967E2317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822DC-6C59-4D06-B10F-72EFAF50C3F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AB02-B3F1-4F5E-9FB4-20E626E20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tx2">
                <a:lumMod val="40000"/>
                <a:lumOff val="60000"/>
              </a:schemeClr>
            </a:gs>
            <a:gs pos="0">
              <a:schemeClr val="tx2">
                <a:lumMod val="60000"/>
                <a:lumOff val="40000"/>
              </a:schemeClr>
            </a:gs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3B282-3151-49B4-9B3C-B58D91451CD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0FD1D-09A4-4C97-B3FC-600B8ADB6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on.kiev.ua/?q=node/465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novosvita.com.u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4.rada.gov.ua/laws/show/2628-14" TargetMode="External"/><Relationship Id="rId7" Type="http://schemas.openxmlformats.org/officeDocument/2006/relationships/hyperlink" Target="http://zakon3.rada.gov.ua/laws/show/z2111-12" TargetMode="External"/><Relationship Id="rId2" Type="http://schemas.openxmlformats.org/officeDocument/2006/relationships/hyperlink" Target="http://zakon4.rada.gov.ua/laws/show/1060-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.gov.ua/ua/about-ministry/normative/244-" TargetMode="External"/><Relationship Id="rId5" Type="http://schemas.openxmlformats.org/officeDocument/2006/relationships/hyperlink" Target="http://zakon1.rada.gov.ua/laws/show/40-15" TargetMode="External"/><Relationship Id="rId4" Type="http://schemas.openxmlformats.org/officeDocument/2006/relationships/hyperlink" Target="http://zakon1.rada.gov.ua/laws/show/651-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2.rada.gov.ua/laws/show/z0428-02" TargetMode="External"/><Relationship Id="rId2" Type="http://schemas.openxmlformats.org/officeDocument/2006/relationships/hyperlink" Target="http://zakon4.rada.gov.ua/laws/show/z0946-0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zakon2.rada.gov.ua/laws/show/z2111-12" TargetMode="External"/><Relationship Id="rId4" Type="http://schemas.openxmlformats.org/officeDocument/2006/relationships/hyperlink" Target="http://zakon4.rada.gov.ua/laws/show/778-2010-%D0%B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/>
          <a:lstStyle/>
          <a:p>
            <a:r>
              <a:rPr lang="uk-UA" sz="3600" b="1" dirty="0" smtClean="0"/>
              <a:t>Порядок денний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b="1" dirty="0" smtClean="0"/>
              <a:t>наради з відповідальними за інноваційну діяльність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903618"/>
          <a:ext cx="8286807" cy="4065309"/>
        </p:xfrm>
        <a:graphic>
          <a:graphicData uri="http://schemas.openxmlformats.org/drawingml/2006/table">
            <a:tbl>
              <a:tblPr/>
              <a:tblGrid>
                <a:gridCol w="720924"/>
                <a:gridCol w="5403960"/>
                <a:gridCol w="2161923"/>
              </a:tblGrid>
              <a:tr h="41886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з/п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Питання, що розглядаються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latin typeface="Arial" pitchFamily="34" charset="0"/>
                          <a:cs typeface="Arial" pitchFamily="34" charset="0"/>
                        </a:rPr>
                        <a:t>Доповідач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29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Ознайомлення з нормативними актами, що регламентують порядок здійснення інноваційної освітньої діяльності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uk-UA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2000" dirty="0">
                          <a:latin typeface="Arial" pitchFamily="34" charset="0"/>
                          <a:cs typeface="Arial" pitchFamily="34" charset="0"/>
                        </a:rPr>
                        <a:t>Методист НМПЦ Осьмачко О.І.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68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Аналіз існуючого Банку даних щодо експериментальної та інноваційної діяльності навчальних закладів міста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544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71755" indent="2159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Рекомендації щодо оновлення банку даних з інноваційної та експериментальної діяльності в навчальних закладах міста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189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Різне</a:t>
                      </a:r>
                      <a:endParaRPr lang="ru-RU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71472" y="1785926"/>
            <a:ext cx="7742237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uk-UA" sz="3600" b="1" u="sng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V. Науково-методична й дослідна робота </a:t>
            </a:r>
            <a:endParaRPr lang="ru-RU" sz="3600" dirty="0" smtClean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0" y="2786058"/>
            <a:ext cx="8572530" cy="4071942"/>
          </a:xfrm>
        </p:spPr>
        <p:txBody>
          <a:bodyPr rtlCol="0"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5.1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Розроблення педагогічними працівниками навчально-методичної літератури.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5.2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Науково-дослідна робота педагогічних працівників.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5.3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Розроблення педагогічними працівниками авторських навчальних програм.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5.4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Інноваційна діяльність загальноосвітнього навчального закладу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5.5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Забезпечення індивідуальних освітніх потреб учнів.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14290"/>
            <a:ext cx="8143932" cy="83099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Національну систему рейтингового оцінювання  загальноосвітніх навчальних закладів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69" t="40407" r="22220" b="21711"/>
          <a:stretch>
            <a:fillRect/>
          </a:stretch>
        </p:blipFill>
        <p:spPr bwMode="auto">
          <a:xfrm>
            <a:off x="285720" y="0"/>
            <a:ext cx="342902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9" y="2000240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Міністерство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академія</a:t>
            </a:r>
            <a:r>
              <a:rPr lang="ru-RU" dirty="0" smtClean="0"/>
              <a:t> </a:t>
            </a:r>
            <a:r>
              <a:rPr lang="ru-RU" dirty="0" err="1" smtClean="0"/>
              <a:t>педагогічних</a:t>
            </a:r>
            <a:r>
              <a:rPr lang="ru-RU" dirty="0" smtClean="0"/>
              <a:t> наук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«</a:t>
            </a:r>
            <a:r>
              <a:rPr lang="ru-RU" dirty="0" err="1" smtClean="0"/>
              <a:t>Виставковий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» </a:t>
            </a:r>
            <a:r>
              <a:rPr lang="ru-RU" dirty="0" err="1" smtClean="0"/>
              <a:t>проводять</a:t>
            </a:r>
            <a:r>
              <a:rPr lang="ru-RU" dirty="0" smtClean="0"/>
              <a:t> </a:t>
            </a:r>
            <a:r>
              <a:rPr lang="ru-RU" b="1" dirty="0" err="1" smtClean="0"/>
              <a:t>П'яту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Національну</a:t>
            </a:r>
            <a:r>
              <a:rPr lang="ru-RU" b="1" dirty="0" smtClean="0"/>
              <a:t> </a:t>
            </a:r>
            <a:r>
              <a:rPr lang="ru-RU" b="1" dirty="0" err="1" smtClean="0"/>
              <a:t>виставку-презентацію</a:t>
            </a:r>
            <a:r>
              <a:rPr lang="ru-RU" b="1" dirty="0" smtClean="0"/>
              <a:t> «</a:t>
            </a:r>
            <a:r>
              <a:rPr lang="ru-RU" b="1" dirty="0" err="1" smtClean="0"/>
              <a:t>Інноватика</a:t>
            </a:r>
            <a:r>
              <a:rPr lang="ru-RU" b="1" dirty="0" smtClean="0"/>
              <a:t> в </a:t>
            </a:r>
            <a:r>
              <a:rPr lang="ru-RU" b="1" dirty="0" err="1" smtClean="0"/>
              <a:t>сучасній</a:t>
            </a:r>
            <a:r>
              <a:rPr lang="ru-RU" b="1" dirty="0" smtClean="0"/>
              <a:t> </a:t>
            </a:r>
            <a:r>
              <a:rPr lang="ru-RU" b="1" dirty="0" err="1" smtClean="0"/>
              <a:t>освіті</a:t>
            </a:r>
            <a:r>
              <a:rPr lang="ru-RU" b="1" dirty="0" smtClean="0"/>
              <a:t>»,</a:t>
            </a:r>
            <a:r>
              <a:rPr lang="ru-RU" dirty="0" smtClean="0"/>
              <a:t> яка </a:t>
            </a:r>
            <a:r>
              <a:rPr lang="ru-RU" dirty="0" err="1" smtClean="0"/>
              <a:t>відбудеться</a:t>
            </a:r>
            <a:r>
              <a:rPr lang="ru-RU" dirty="0" smtClean="0"/>
              <a:t> 22-24 </a:t>
            </a:r>
            <a:r>
              <a:rPr lang="ru-RU" dirty="0" err="1" smtClean="0"/>
              <a:t>жовтня</a:t>
            </a:r>
            <a:r>
              <a:rPr lang="ru-RU" dirty="0" smtClean="0"/>
              <a:t> 2013 р. у </a:t>
            </a:r>
            <a:r>
              <a:rPr lang="ru-RU" b="1" dirty="0" err="1" smtClean="0"/>
              <a:t>Виставковому</a:t>
            </a:r>
            <a:r>
              <a:rPr lang="ru-RU" b="1" dirty="0" smtClean="0"/>
              <a:t> </a:t>
            </a:r>
            <a:r>
              <a:rPr lang="ru-RU" b="1" dirty="0" err="1" smtClean="0"/>
              <a:t>центрі</a:t>
            </a:r>
            <a:r>
              <a:rPr lang="ru-RU" b="1" dirty="0" smtClean="0"/>
              <a:t> «</a:t>
            </a:r>
            <a:r>
              <a:rPr lang="ru-RU" b="1" dirty="0" err="1" smtClean="0"/>
              <a:t>КиївЕкспоПлаза</a:t>
            </a:r>
            <a:r>
              <a:rPr lang="ru-RU" b="1" dirty="0" smtClean="0"/>
              <a:t>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3714752"/>
            <a:ext cx="842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участі</a:t>
            </a:r>
            <a:r>
              <a:rPr lang="ru-RU" b="1" dirty="0" smtClean="0"/>
              <a:t> у </a:t>
            </a:r>
            <a:r>
              <a:rPr lang="ru-RU" b="1" dirty="0" err="1" smtClean="0"/>
              <a:t>виставці</a:t>
            </a:r>
            <a:r>
              <a:rPr lang="ru-RU" b="1" dirty="0" smtClean="0"/>
              <a:t> </a:t>
            </a:r>
            <a:r>
              <a:rPr lang="ru-RU" b="1" dirty="0" err="1" smtClean="0"/>
              <a:t>запрошуються</a:t>
            </a:r>
            <a:r>
              <a:rPr lang="ru-RU" b="1" dirty="0" smtClean="0"/>
              <a:t> 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форм </a:t>
            </a:r>
            <a:r>
              <a:rPr lang="ru-RU" dirty="0" err="1" smtClean="0"/>
              <a:t>власності</a:t>
            </a:r>
            <a:r>
              <a:rPr lang="ru-RU" dirty="0" smtClean="0"/>
              <a:t>,  </a:t>
            </a:r>
            <a:r>
              <a:rPr lang="ru-RU" dirty="0" err="1" smtClean="0"/>
              <a:t>наукові</a:t>
            </a:r>
            <a:r>
              <a:rPr lang="ru-RU" dirty="0" smtClean="0"/>
              <a:t> установи,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, </a:t>
            </a:r>
            <a:r>
              <a:rPr lang="ru-RU" dirty="0" err="1" smtClean="0"/>
              <a:t>регіональні</a:t>
            </a:r>
            <a:r>
              <a:rPr lang="ru-RU" dirty="0" smtClean="0"/>
              <a:t> та </a:t>
            </a:r>
            <a:r>
              <a:rPr lang="ru-RU" dirty="0" err="1" smtClean="0"/>
              <a:t>муніципальні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освітою</a:t>
            </a:r>
            <a:r>
              <a:rPr lang="ru-RU" dirty="0" smtClean="0"/>
              <a:t>, </a:t>
            </a:r>
            <a:r>
              <a:rPr lang="ru-RU" dirty="0" err="1" smtClean="0"/>
              <a:t>видавництва</a:t>
            </a:r>
            <a:r>
              <a:rPr lang="ru-RU" dirty="0" smtClean="0"/>
              <a:t>, </a:t>
            </a:r>
            <a:r>
              <a:rPr lang="ru-RU" dirty="0" err="1" smtClean="0"/>
              <a:t>фонди</a:t>
            </a:r>
            <a:r>
              <a:rPr lang="ru-RU" dirty="0" smtClean="0"/>
              <a:t>, </a:t>
            </a:r>
            <a:r>
              <a:rPr lang="ru-RU" dirty="0" err="1" smtClean="0"/>
              <a:t>бізнес-структури</a:t>
            </a:r>
            <a:r>
              <a:rPr lang="ru-RU" dirty="0" smtClean="0"/>
              <a:t>,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терені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міжнародні</a:t>
            </a:r>
            <a:r>
              <a:rPr lang="ru-RU" dirty="0" smtClean="0"/>
              <a:t> установи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3306" y="5786454"/>
            <a:ext cx="414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http://www.guon.kiev.ua/?q=node/4654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357826"/>
            <a:ext cx="335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http://www.innovosvita.com.ua/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 smtClean="0">
                <a:solidFill>
                  <a:srgbClr val="FF0000"/>
                </a:solidFill>
              </a:rPr>
              <a:t>Перелік документів для переведення</a:t>
            </a:r>
            <a:br>
              <a:rPr lang="uk-UA" sz="3600" b="1" dirty="0" smtClean="0">
                <a:solidFill>
                  <a:srgbClr val="FF0000"/>
                </a:solidFill>
              </a:rPr>
            </a:br>
            <a:r>
              <a:rPr lang="uk-UA" sz="3600" b="1" dirty="0" smtClean="0">
                <a:solidFill>
                  <a:srgbClr val="FF0000"/>
                </a:solidFill>
              </a:rPr>
              <a:t> закладу  у режим інноваційної діяльності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2000240"/>
            <a:ext cx="8472518" cy="44291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dirty="0" smtClean="0"/>
              <a:t>Результати дослідно-експериментальної роботи закладу</a:t>
            </a:r>
          </a:p>
          <a:p>
            <a:pPr>
              <a:spcBef>
                <a:spcPts val="0"/>
              </a:spcBef>
            </a:pPr>
            <a:r>
              <a:rPr lang="uk-UA" sz="2400" dirty="0" smtClean="0"/>
              <a:t>Витяг з протоколу засідання вченої ради КВНЗ “ХАНО” про: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uk-UA" sz="2400" dirty="0" smtClean="0"/>
              <a:t>результати експерименту;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uk-UA" sz="2400" dirty="0" smtClean="0"/>
              <a:t>про порушення клопотання перед ДНО (ГУОН) про переведення навчального закладу у режим інноваційної освітньої  діяльності.</a:t>
            </a:r>
          </a:p>
          <a:p>
            <a:pPr>
              <a:spcBef>
                <a:spcPts val="0"/>
              </a:spcBef>
            </a:pPr>
            <a:r>
              <a:rPr lang="uk-UA" sz="2400" dirty="0" smtClean="0"/>
              <a:t>Клопотання управління освіти до </a:t>
            </a:r>
            <a:r>
              <a:rPr lang="uk-UA" sz="2400" dirty="0" err="1" smtClean="0"/>
              <a:t>ДО</a:t>
            </a:r>
            <a:r>
              <a:rPr lang="uk-UA" sz="2400" dirty="0" smtClean="0"/>
              <a:t> ХМР про переведення навчального закладу у режим інноваційної освітньої  діяльності</a:t>
            </a:r>
            <a:endParaRPr lang="uk-UA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="" xmlns:p14="http://schemas.microsoft.com/office/powerpoint/2010/main" val="302376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uk-UA" dirty="0" smtClean="0"/>
              <a:t>Рішення наради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145435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1. Забезпечити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дотримання нової редакції Положення про порядок здійснення інноваційної освітньої діяльності, затвердженого наказом Міністерства освіти і науки України 07.11.2000  № 522 (у редакції наказу Міністерства освіти і науки, молоді та спорту України 30.11.2012 № 1352), зареєстрованого в Міністерстві юстиції України 18 грудня 2012 року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№ 2111/22423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/постійно/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2. Оновити Банки даних:</a:t>
            </a: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Банк даних про навчальні заклади, які беруть участь у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дослідно-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експериментальній діяльності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(2013/2014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рік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Банк передового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педагогічного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досвіду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(2010-2013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dirty="0">
                <a:latin typeface="Arial" pitchFamily="34" charset="0"/>
                <a:cs typeface="Arial" pitchFamily="34" charset="0"/>
              </a:rPr>
              <a:t>Авторські програми (2010-2013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р.р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Банк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інноваційну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(2013/2014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Банк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новаційну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(2013/2014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навчальний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Банк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даних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авторських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програм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гуртків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спецкурсів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факультативів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створені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педагогічними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latin typeface="Arial" pitchFamily="34" charset="0"/>
                <a:cs typeface="Arial" pitchFamily="34" charset="0"/>
              </a:rPr>
              <a:t>працівниками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(2010-2013 </a:t>
            </a:r>
            <a:r>
              <a:rPr lang="uk-UA" sz="1800" dirty="0" err="1">
                <a:latin typeface="Arial" pitchFamily="34" charset="0"/>
                <a:cs typeface="Arial" pitchFamily="34" charset="0"/>
              </a:rPr>
              <a:t>р.р</a:t>
            </a:r>
            <a:r>
              <a:rPr lang="uk-UA" sz="1800" dirty="0">
                <a:latin typeface="Arial" pitchFamily="34" charset="0"/>
                <a:cs typeface="Arial" pitchFamily="34" charset="0"/>
              </a:rPr>
              <a:t>.)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/до 01.10.2013/</a:t>
            </a:r>
            <a:endParaRPr lang="uk-UA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31072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0001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n/>
                <a:solidFill>
                  <a:schemeClr val="accent3"/>
                </a:solidFill>
              </a:rPr>
              <a:t/>
            </a:r>
            <a:br>
              <a:rPr lang="uk-UA" sz="4400" dirty="0" smtClean="0">
                <a:ln/>
                <a:solidFill>
                  <a:schemeClr val="accent3"/>
                </a:solidFill>
              </a:rPr>
            </a:br>
            <a:r>
              <a:rPr lang="uk-UA" sz="2700" b="1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Нормативно-правові документи, які регламентують інноваційну діяльність навчальних закладів міста:</a:t>
            </a:r>
            <a:r>
              <a:rPr lang="ru-RU" sz="3000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ln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857224" y="1000108"/>
            <a:ext cx="7500990" cy="4926907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Закон України «Про освіту»</a:t>
            </a:r>
            <a:r>
              <a:rPr lang="ru-RU" sz="1800" u="sng" dirty="0" smtClean="0">
                <a:hlinkClick r:id="rId2"/>
              </a:rPr>
              <a:t>  </a:t>
            </a:r>
          </a:p>
          <a:p>
            <a:pPr>
              <a:buNone/>
            </a:pPr>
            <a:r>
              <a:rPr lang="ru-RU" sz="1800" u="sng" dirty="0" smtClean="0">
                <a:hlinkClick r:id="rId2"/>
              </a:rPr>
              <a:t>http://zakon4.rada.gov.ua/laws/show/1060-12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uk-UA" sz="1800" dirty="0" smtClean="0"/>
              <a:t>Закон України «Про дошкільну освіту» </a:t>
            </a:r>
          </a:p>
          <a:p>
            <a:pPr>
              <a:buNone/>
            </a:pPr>
            <a:r>
              <a:rPr lang="ru-RU" sz="1800" u="sng" dirty="0" smtClean="0">
                <a:hlinkClick r:id="rId3"/>
              </a:rPr>
              <a:t>http://zakon4.rada.gov.ua/laws/show/2628-14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Закон України «Про загальну середню освіту»</a:t>
            </a:r>
          </a:p>
          <a:p>
            <a:pPr>
              <a:buNone/>
            </a:pPr>
            <a:r>
              <a:rPr lang="ru-RU" sz="1800" u="sng" dirty="0" smtClean="0">
                <a:hlinkClick r:id="rId4"/>
              </a:rPr>
              <a:t> http://zakon1.rada.gov.ua/laws/show/651-14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Закон України «Про інноваційну діяльність»</a:t>
            </a:r>
            <a:r>
              <a:rPr lang="ru-RU" sz="1800" u="sng" dirty="0" smtClean="0">
                <a:hlinkClick r:id="rId5"/>
              </a:rPr>
              <a:t> </a:t>
            </a:r>
          </a:p>
          <a:p>
            <a:pPr>
              <a:buNone/>
            </a:pPr>
            <a:r>
              <a:rPr lang="ru-RU" sz="1800" u="sng" dirty="0" smtClean="0">
                <a:hlinkClick r:id="rId5"/>
              </a:rPr>
              <a:t>http://zakon1.rada.gov.ua/laws/show/40-15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Наказ МОН від 23.11.2009 № 1054 «Про внесення змін до Положення про</a:t>
            </a:r>
          </a:p>
          <a:p>
            <a:pPr>
              <a:buNone/>
            </a:pPr>
            <a:r>
              <a:rPr lang="uk-UA" sz="1800" dirty="0" smtClean="0"/>
              <a:t>експериментальний загальноосвітній навчальний заклад»</a:t>
            </a:r>
            <a:endParaRPr lang="ru-RU" sz="1800" dirty="0" smtClean="0"/>
          </a:p>
          <a:p>
            <a:pPr>
              <a:buNone/>
            </a:pPr>
            <a:r>
              <a:rPr lang="ru-RU" sz="1800" u="sng" dirty="0" smtClean="0">
                <a:hlinkClick r:id="rId6"/>
              </a:rPr>
              <a:t>http://www.mon.gov.ua/ua/about-ministry/normative/244-</a:t>
            </a:r>
            <a:endParaRPr lang="ru-RU" sz="1800" dirty="0" smtClean="0"/>
          </a:p>
          <a:p>
            <a:pPr>
              <a:buNone/>
            </a:pPr>
            <a:r>
              <a:rPr lang="uk-UA" sz="1800" dirty="0" smtClean="0"/>
              <a:t>Наказ МОН від 30.11.2012 № 1352 «Про внесення змін до Положення про</a:t>
            </a:r>
          </a:p>
          <a:p>
            <a:pPr>
              <a:buNone/>
            </a:pPr>
            <a:r>
              <a:rPr lang="uk-UA" sz="1800" dirty="0" smtClean="0"/>
              <a:t>порядок здійснення інноваційної освітньої діяльності»</a:t>
            </a:r>
          </a:p>
          <a:p>
            <a:pPr>
              <a:buNone/>
            </a:pPr>
            <a:r>
              <a:rPr lang="ru-RU" sz="1800" u="sng" dirty="0" err="1" smtClean="0">
                <a:hlinkClick r:id="rId7"/>
              </a:rPr>
              <a:t>http</a:t>
            </a:r>
            <a:r>
              <a:rPr lang="uk-UA" sz="1800" u="sng" dirty="0" smtClean="0">
                <a:hlinkClick r:id="rId7"/>
              </a:rPr>
              <a:t>://</a:t>
            </a:r>
            <a:r>
              <a:rPr lang="ru-RU" sz="1800" u="sng" dirty="0" err="1" smtClean="0">
                <a:hlinkClick r:id="rId7"/>
              </a:rPr>
              <a:t>zakon</a:t>
            </a:r>
            <a:r>
              <a:rPr lang="uk-UA" sz="1800" u="sng" dirty="0" smtClean="0">
                <a:hlinkClick r:id="rId7"/>
              </a:rPr>
              <a:t>3.</a:t>
            </a:r>
            <a:r>
              <a:rPr lang="ru-RU" sz="1800" u="sng" dirty="0" err="1" smtClean="0">
                <a:hlinkClick r:id="rId7"/>
              </a:rPr>
              <a:t>rada</a:t>
            </a:r>
            <a:r>
              <a:rPr lang="uk-UA" sz="1800" u="sng" dirty="0" smtClean="0">
                <a:hlinkClick r:id="rId7"/>
              </a:rPr>
              <a:t>.</a:t>
            </a:r>
            <a:r>
              <a:rPr lang="ru-RU" sz="1800" u="sng" dirty="0" err="1" smtClean="0">
                <a:hlinkClick r:id="rId7"/>
              </a:rPr>
              <a:t>gov</a:t>
            </a:r>
            <a:r>
              <a:rPr lang="uk-UA" sz="1800" u="sng" dirty="0" smtClean="0">
                <a:hlinkClick r:id="rId7"/>
              </a:rPr>
              <a:t>.</a:t>
            </a:r>
            <a:r>
              <a:rPr lang="ru-RU" sz="1800" u="sng" dirty="0" err="1" smtClean="0">
                <a:hlinkClick r:id="rId7"/>
              </a:rPr>
              <a:t>ua</a:t>
            </a:r>
            <a:r>
              <a:rPr lang="uk-UA" sz="1800" u="sng" dirty="0" smtClean="0">
                <a:hlinkClick r:id="rId7"/>
              </a:rPr>
              <a:t>/</a:t>
            </a:r>
            <a:r>
              <a:rPr lang="ru-RU" sz="1800" u="sng" dirty="0" err="1" smtClean="0">
                <a:hlinkClick r:id="rId7"/>
              </a:rPr>
              <a:t>laws</a:t>
            </a:r>
            <a:r>
              <a:rPr lang="uk-UA" sz="1800" u="sng" dirty="0" smtClean="0">
                <a:hlinkClick r:id="rId7"/>
              </a:rPr>
              <a:t>/</a:t>
            </a:r>
            <a:r>
              <a:rPr lang="ru-RU" sz="1800" u="sng" dirty="0" err="1" smtClean="0">
                <a:hlinkClick r:id="rId7"/>
              </a:rPr>
              <a:t>show</a:t>
            </a:r>
            <a:r>
              <a:rPr lang="uk-UA" sz="1800" u="sng" dirty="0" smtClean="0">
                <a:hlinkClick r:id="rId7"/>
              </a:rPr>
              <a:t>/</a:t>
            </a:r>
            <a:r>
              <a:rPr lang="ru-RU" sz="1800" u="sng" dirty="0" err="1" smtClean="0">
                <a:hlinkClick r:id="rId7"/>
              </a:rPr>
              <a:t>z</a:t>
            </a:r>
            <a:r>
              <a:rPr lang="uk-UA" sz="1800" u="sng" dirty="0" smtClean="0">
                <a:hlinkClick r:id="rId7"/>
              </a:rPr>
              <a:t>2111-12</a:t>
            </a: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6337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0001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ln/>
                <a:solidFill>
                  <a:schemeClr val="accent3"/>
                </a:solidFill>
              </a:rPr>
              <a:t/>
            </a:r>
            <a:br>
              <a:rPr lang="uk-UA" sz="4400" dirty="0" smtClean="0">
                <a:ln/>
                <a:solidFill>
                  <a:schemeClr val="accent3"/>
                </a:solidFill>
              </a:rPr>
            </a:br>
            <a:r>
              <a:rPr lang="uk-UA" sz="2700" b="1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Нормативно-правові документи, які регламентують інноваційну діяльність навчальних закладів міста:</a:t>
            </a:r>
            <a:r>
              <a:rPr lang="ru-RU" sz="3000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000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3000" dirty="0">
              <a:ln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7858180" cy="4712593"/>
          </a:xfrm>
        </p:spPr>
        <p:txBody>
          <a:bodyPr/>
          <a:lstStyle/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Положення про порядок здійснення інноваційної освітньої діяльності, </a:t>
            </a: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затверджене  наказом МОН України від 07.11.2000 № 522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2"/>
              </a:rPr>
              <a:t>http://zakon4.rada.gov.ua/laws/show/z0946-00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Положення про експериментальний загальноосвітній навчальний </a:t>
            </a:r>
          </a:p>
          <a:p>
            <a:pPr lvl="0"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заклад, затверджене наказом МОН України від 20.02.2002 № 114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3"/>
              </a:rPr>
              <a:t>http://zakon2.rada.gov.ua/laws/show/z0428-02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Положення про загальноосвітній навчальний заклад, затверджене </a:t>
            </a:r>
          </a:p>
          <a:p>
            <a:pPr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Постановою Кабінету  Міністрів України  від 27.08.2012  № 778 </a:t>
            </a:r>
          </a:p>
          <a:p>
            <a:pPr>
              <a:buNone/>
            </a:pP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http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://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zakon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4.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rada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gov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.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ua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laws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r>
              <a:rPr lang="ru-RU" sz="1800" u="sng" dirty="0" err="1" smtClean="0">
                <a:latin typeface="Arial" pitchFamily="34" charset="0"/>
                <a:cs typeface="Arial" pitchFamily="34" charset="0"/>
                <a:hlinkClick r:id="rId4"/>
              </a:rPr>
              <a:t>show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/778-2010-%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4"/>
              </a:rPr>
              <a:t>D</a:t>
            </a:r>
            <a:r>
              <a:rPr lang="uk-UA" sz="1800" u="sng" dirty="0" smtClean="0">
                <a:latin typeface="Arial" pitchFamily="34" charset="0"/>
                <a:cs typeface="Arial" pitchFamily="34" charset="0"/>
                <a:hlinkClick r:id="rId4"/>
              </a:rPr>
              <a:t>0%</a:t>
            </a:r>
            <a:r>
              <a:rPr lang="ru-RU" sz="1800" u="sng" dirty="0" smtClean="0">
                <a:latin typeface="Arial" pitchFamily="34" charset="0"/>
                <a:cs typeface="Arial" pitchFamily="34" charset="0"/>
                <a:hlinkClick r:id="rId4"/>
              </a:rPr>
              <a:t>BF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Положення про порядок здійснення інноваційної освітньої діяльності, </a:t>
            </a:r>
          </a:p>
          <a:p>
            <a:pPr lvl="0">
              <a:buNone/>
            </a:pPr>
            <a:r>
              <a:rPr lang="uk-UA" sz="1800" dirty="0" smtClean="0">
                <a:latin typeface="Arial" pitchFamily="34" charset="0"/>
                <a:cs typeface="Arial" pitchFamily="34" charset="0"/>
              </a:rPr>
              <a:t>затверджене  наказом </a:t>
            </a:r>
            <a:r>
              <a:rPr lang="uk-UA" sz="1800" dirty="0" err="1" smtClean="0">
                <a:latin typeface="Arial" pitchFamily="34" charset="0"/>
                <a:cs typeface="Arial" pitchFamily="34" charset="0"/>
              </a:rPr>
              <a:t>МОНмолодьспорт</a:t>
            </a:r>
            <a:r>
              <a:rPr lang="uk-UA" sz="1800" dirty="0" smtClean="0">
                <a:latin typeface="Arial" pitchFamily="34" charset="0"/>
                <a:cs typeface="Arial" pitchFamily="34" charset="0"/>
              </a:rPr>
              <a:t>  30.11. 2012 №1352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u="sng" dirty="0" smtClean="0">
                <a:latin typeface="Arial" pitchFamily="34" charset="0"/>
                <a:cs typeface="Arial" pitchFamily="34" charset="0"/>
                <a:hlinkClick r:id="rId5"/>
              </a:rPr>
              <a:t>http://zakon2.rada.gov.ua/laws/show/z2111-12</a:t>
            </a:r>
            <a:r>
              <a:rPr lang="ru-RU" sz="1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eaLnBrk="1" hangingPunct="1"/>
            <a:endParaRPr lang="ru-RU" sz="1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337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dokument (d)\МЕТОДИСТАМ\18 Осьмачко Е.И\іновації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52"/>
            <a:ext cx="4676423" cy="64293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796" t="11995" r="24746" b="7506"/>
          <a:stretch>
            <a:fillRect/>
          </a:stretch>
        </p:blipFill>
        <p:spPr bwMode="auto">
          <a:xfrm>
            <a:off x="428596" y="285728"/>
            <a:ext cx="2017073" cy="28575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21289" t="41211" r="17773" b="36084"/>
          <a:stretch>
            <a:fillRect/>
          </a:stretch>
        </p:blipFill>
        <p:spPr bwMode="auto">
          <a:xfrm>
            <a:off x="3786182" y="1142984"/>
            <a:ext cx="4286248" cy="15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9682" t="16460" r="43040" b="5003"/>
          <a:stretch>
            <a:fillRect/>
          </a:stretch>
        </p:blipFill>
        <p:spPr bwMode="auto">
          <a:xfrm rot="5400000">
            <a:off x="3185385" y="613625"/>
            <a:ext cx="2714643" cy="86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23633" t="13735" r="60703" b="7122"/>
          <a:stretch>
            <a:fillRect/>
          </a:stretch>
        </p:blipFill>
        <p:spPr bwMode="auto">
          <a:xfrm rot="5400000">
            <a:off x="3143224" y="-1214453"/>
            <a:ext cx="2786083" cy="864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796" t="11995" r="24746" b="7506"/>
          <a:stretch>
            <a:fillRect/>
          </a:stretch>
        </p:blipFill>
        <p:spPr bwMode="auto">
          <a:xfrm>
            <a:off x="571472" y="142852"/>
            <a:ext cx="928694" cy="13156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9465" t="16399" r="8007" b="70918"/>
          <a:stretch>
            <a:fillRect/>
          </a:stretch>
        </p:blipFill>
        <p:spPr bwMode="auto">
          <a:xfrm>
            <a:off x="285720" y="4572008"/>
            <a:ext cx="8572528" cy="133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/>
              <a:t>Рішення колегії  Департаменту науки і освіти Харківської обласної державної адміністрації від 06.09.2013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285992"/>
            <a:ext cx="864399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Відповідно до </a:t>
            </a:r>
            <a:r>
              <a:rPr lang="uk-UA" dirty="0" smtClean="0">
                <a:solidFill>
                  <a:srgbClr val="FF0000"/>
                </a:solidFill>
              </a:rPr>
              <a:t>п. 2.7 </a:t>
            </a:r>
            <a:r>
              <a:rPr lang="uk-UA" dirty="0" smtClean="0"/>
              <a:t>Положення про порядок здійснення інноваційної 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діяльності (у редакції наказу </a:t>
            </a:r>
            <a:r>
              <a:rPr lang="uk-UA" dirty="0" err="1" smtClean="0"/>
              <a:t>МОНмолодьспорт</a:t>
            </a:r>
            <a:r>
              <a:rPr lang="uk-UA" dirty="0" smtClean="0"/>
              <a:t> України від  30.11.2012 №1352)</a:t>
            </a:r>
          </a:p>
          <a:p>
            <a:pPr algn="just"/>
            <a:endParaRPr lang="uk-UA" dirty="0" smtClean="0"/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FF0000"/>
                </a:solidFill>
              </a:rPr>
              <a:t> …орган управління освітою видає </a:t>
            </a:r>
            <a:r>
              <a:rPr lang="uk-UA" sz="2400" b="1" u="sng" dirty="0" smtClean="0">
                <a:solidFill>
                  <a:srgbClr val="FF0000"/>
                </a:solidFill>
              </a:rPr>
              <a:t>наказ</a:t>
            </a:r>
            <a:r>
              <a:rPr lang="uk-UA" dirty="0" smtClean="0">
                <a:solidFill>
                  <a:srgbClr val="FF0000"/>
                </a:solidFill>
              </a:rPr>
              <a:t> про проведення експерименту регіонального рівня.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FF0000"/>
                </a:solidFill>
              </a:rPr>
              <a:t>     Цим наказом затверджується заявка на проведення експерименту: навчальним закладом, на базі яких проводиться експеримент, надається статус експериментальних; у разі потреби цим наказом затверджується експериментальні навчальні плани з урахуванням типових навчальних планів.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3" y="62865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Чекаємо </a:t>
            </a:r>
            <a:r>
              <a:rPr lang="uk-UA" b="1" u="sng" dirty="0" smtClean="0"/>
              <a:t>наказ</a:t>
            </a:r>
            <a:r>
              <a:rPr lang="uk-UA" dirty="0" smtClean="0"/>
              <a:t> ДНО ХОДА,  лише рішення колегії недостатньо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8858250" cy="928688"/>
          </a:xfrm>
        </p:spPr>
        <p:txBody>
          <a:bodyPr/>
          <a:lstStyle/>
          <a:p>
            <a:pPr eaLnBrk="1" hangingPunct="1"/>
            <a:r>
              <a:rPr lang="uk-UA" sz="2800" b="1" smtClean="0"/>
              <a:t>Перелік навчальних закладів, з яких знято статус експериментального навчального закладу </a:t>
            </a:r>
            <a:br>
              <a:rPr lang="uk-UA" sz="2800" b="1" smtClean="0"/>
            </a:br>
            <a:r>
              <a:rPr lang="uk-UA" sz="2800" b="1" smtClean="0"/>
              <a:t>регіонального рівня</a:t>
            </a:r>
            <a:endParaRPr lang="ru-RU" sz="2800" b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00188"/>
          <a:ext cx="9001155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559"/>
                <a:gridCol w="1589061"/>
                <a:gridCol w="1643074"/>
                <a:gridCol w="350046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ДНЗ </a:t>
                      </a:r>
                      <a:endParaRPr lang="ru-RU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ЗНЗ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ЗНЗ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Дзержинський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22, 149,6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29, 105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Жовтневий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Київський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Старт-школа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17, 158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Комінтернівський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146, 348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Ленінський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67, 86, 152,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57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Московський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42, 56, 138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141, 144,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Орджоніківзевський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150, 280, 453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155, НВК №15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40, 75,85,</a:t>
                      </a:r>
                      <a:r>
                        <a:rPr lang="uk-UA" baseline="0" dirty="0" smtClean="0"/>
                        <a:t> 104, 168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Фрунзенський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49,73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Червоний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5226050"/>
            <a:ext cx="3214688" cy="163121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/>
              <a:t>Реалізація технології </a:t>
            </a:r>
            <a:r>
              <a:rPr lang="uk-UA" sz="2000" dirty="0" err="1" smtClean="0"/>
              <a:t>особистісно</a:t>
            </a:r>
            <a:r>
              <a:rPr lang="uk-UA" sz="2000" dirty="0" smtClean="0"/>
              <a:t> орієнтованого  </a:t>
            </a:r>
            <a:r>
              <a:rPr lang="uk-UA" sz="2000" dirty="0"/>
              <a:t>навчання </a:t>
            </a:r>
          </a:p>
          <a:p>
            <a:pPr algn="ctr">
              <a:defRPr/>
            </a:pPr>
            <a:r>
              <a:rPr lang="uk-UA" sz="2000" dirty="0"/>
              <a:t>і виховання дошкільників та учнів </a:t>
            </a:r>
            <a:r>
              <a:rPr lang="uk-UA" sz="2000" dirty="0" smtClean="0"/>
              <a:t>ЗНЗ</a:t>
            </a:r>
            <a:endParaRPr lang="uk-U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72125" y="5226050"/>
            <a:ext cx="3429000" cy="163195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/>
              <a:t>Організація правової, громадянської освіти, формування етичної культури учнів загальноосвітніх навчальних закладів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58250" cy="928688"/>
          </a:xfrm>
        </p:spPr>
        <p:txBody>
          <a:bodyPr/>
          <a:lstStyle/>
          <a:p>
            <a:pPr eaLnBrk="1" hangingPunct="1"/>
            <a:r>
              <a:rPr lang="uk-UA" sz="2000" b="1" smtClean="0"/>
              <a:t>Перелік навчальних закладів, яким надано статус експериментального навчального закладу регіонального рівня</a:t>
            </a:r>
            <a:endParaRPr lang="ru-RU" sz="2000" b="1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8786841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46"/>
                <a:gridCol w="1857388"/>
                <a:gridCol w="2000264"/>
                <a:gridCol w="714380"/>
                <a:gridCol w="1285884"/>
                <a:gridCol w="71437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ДНЗ/ЗНЗ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ЗНЗ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ДНЗ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ЗНЗ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ПНЗ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Дзержинський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ЗНЗ №159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6, 89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Жовтневий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Київський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133, 172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Комінтернівський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ДНЗ  № 266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Ленінський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18, 67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Московський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Орджоніківзевський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280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85, 119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Істок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Фрунзенський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14, 32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Червоний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Міська мережа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ХФМЛ -</a:t>
                      </a:r>
                      <a:r>
                        <a:rPr lang="uk-UA" baseline="0" dirty="0" smtClean="0"/>
                        <a:t>27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4563" y="5214938"/>
            <a:ext cx="1785937" cy="1643062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400" dirty="0"/>
              <a:t>Психолого-педагогічний супровід дітей із порушенням психофізичного розвитку в умовах інклюзивної освіти</a:t>
            </a:r>
            <a:endParaRPr lang="uk-UA" sz="6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8" y="5226050"/>
            <a:ext cx="2000250" cy="1631950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400" dirty="0"/>
              <a:t>Навчання і виховання учнів через </a:t>
            </a:r>
            <a:r>
              <a:rPr lang="uk-UA" sz="1400" dirty="0" err="1"/>
              <a:t>природовідповідну</a:t>
            </a:r>
            <a:r>
              <a:rPr lang="uk-UA" sz="1400" dirty="0"/>
              <a:t> (</a:t>
            </a:r>
            <a:r>
              <a:rPr lang="uk-UA" sz="1400" dirty="0" err="1"/>
              <a:t>ноосферну</a:t>
            </a:r>
            <a:r>
              <a:rPr lang="uk-UA" sz="1400" dirty="0"/>
              <a:t>) освіту і екологічну безпеку</a:t>
            </a:r>
          </a:p>
          <a:p>
            <a:pPr algn="ctr">
              <a:defRPr/>
            </a:pPr>
            <a:endParaRPr lang="uk-UA" sz="200" dirty="0"/>
          </a:p>
          <a:p>
            <a:pPr algn="ctr">
              <a:defRPr/>
            </a:pPr>
            <a:endParaRPr lang="uk-UA" sz="800" dirty="0"/>
          </a:p>
          <a:p>
            <a:pPr algn="ctr">
              <a:defRPr/>
            </a:pPr>
            <a:endParaRPr lang="uk-UA" sz="200" dirty="0"/>
          </a:p>
          <a:p>
            <a:pPr algn="ctr">
              <a:defRPr/>
            </a:pPr>
            <a:endParaRPr lang="uk-UA" sz="800" dirty="0"/>
          </a:p>
          <a:p>
            <a:pPr algn="ctr">
              <a:defRPr/>
            </a:pPr>
            <a:endParaRPr lang="uk-UA" sz="200" dirty="0"/>
          </a:p>
          <a:p>
            <a:pPr algn="ctr">
              <a:defRPr/>
            </a:pP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6143625" y="5257800"/>
            <a:ext cx="2643188" cy="160020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400" dirty="0"/>
              <a:t>Науково-методичні засади впровадження </a:t>
            </a:r>
            <a:r>
              <a:rPr lang="uk-UA" sz="1400" dirty="0" err="1" smtClean="0"/>
              <a:t>медіаосвіти</a:t>
            </a:r>
            <a:r>
              <a:rPr lang="uk-UA" sz="1400" dirty="0" smtClean="0"/>
              <a:t> </a:t>
            </a:r>
            <a:r>
              <a:rPr lang="uk-UA" sz="1400" dirty="0"/>
              <a:t>в систему навчально-виховної роботи закладів освіти</a:t>
            </a:r>
          </a:p>
          <a:p>
            <a:pPr algn="ctr">
              <a:defRPr/>
            </a:pPr>
            <a:endParaRPr lang="uk-UA" sz="200" dirty="0"/>
          </a:p>
          <a:p>
            <a:pPr algn="ctr">
              <a:defRPr/>
            </a:pPr>
            <a:endParaRPr lang="uk-UA" sz="1400" dirty="0"/>
          </a:p>
          <a:p>
            <a:pPr algn="ctr">
              <a:defRPr/>
            </a:pPr>
            <a:endParaRPr lang="uk-UA" sz="800" dirty="0"/>
          </a:p>
          <a:p>
            <a:pPr algn="ctr">
              <a:defRPr/>
            </a:pPr>
            <a:endParaRPr lang="uk-UA" sz="800" dirty="0"/>
          </a:p>
          <a:p>
            <a:pPr algn="ctr">
              <a:defRPr/>
            </a:pPr>
            <a:endParaRPr lang="uk-UA" sz="800" dirty="0"/>
          </a:p>
          <a:p>
            <a:pPr algn="ctr">
              <a:defRPr/>
            </a:pPr>
            <a:endParaRPr lang="ru-RU" sz="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663</Words>
  <Application>Microsoft Office PowerPoint</Application>
  <PresentationFormat>Экран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Порядок денний наради з відповідальними за інноваційну діяльність</vt:lpstr>
      <vt:lpstr> Нормативно-правові документи, які регламентують інноваційну діяльність навчальних закладів міста: </vt:lpstr>
      <vt:lpstr> Нормативно-правові документи, які регламентують інноваційну діяльність навчальних закладів міста: </vt:lpstr>
      <vt:lpstr>Слайд 4</vt:lpstr>
      <vt:lpstr>Слайд 5</vt:lpstr>
      <vt:lpstr>Слайд 6</vt:lpstr>
      <vt:lpstr> Рішення колегії  Департаменту науки і освіти Харківської обласної державної адміністрації від 06.09.2013</vt:lpstr>
      <vt:lpstr>Перелік навчальних закладів, з яких знято статус експериментального навчального закладу  регіонального рівня</vt:lpstr>
      <vt:lpstr>Перелік навчальних закладів, яким надано статус експериментального навчального закладу регіонального рівня</vt:lpstr>
      <vt:lpstr>КРИТЕРІЇ  V. Науково-методична й дослідна робота </vt:lpstr>
      <vt:lpstr>Слайд 11</vt:lpstr>
      <vt:lpstr> Перелік документів для переведення  закладу  у режим інноваційної діяльності</vt:lpstr>
      <vt:lpstr>Рішення наради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Національну систему рейтингового оцінювання загальноосвітніх навчальних закладів</dc:title>
  <dc:creator>Admin</dc:creator>
  <cp:lastModifiedBy>Oksana</cp:lastModifiedBy>
  <cp:revision>124</cp:revision>
  <dcterms:created xsi:type="dcterms:W3CDTF">2013-09-04T14:24:34Z</dcterms:created>
  <dcterms:modified xsi:type="dcterms:W3CDTF">2013-10-10T04:26:00Z</dcterms:modified>
</cp:coreProperties>
</file>